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5" autoAdjust="0"/>
    <p:restoredTop sz="94660"/>
  </p:normalViewPr>
  <p:slideViewPr>
    <p:cSldViewPr snapToGrid="0">
      <p:cViewPr varScale="1">
        <p:scale>
          <a:sx n="157" d="100"/>
          <a:sy n="157"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5T15:23:21.832" idx="16">
    <p:pos x="10" y="10"/>
    <p:text>Parler du masque Q</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4T15:27:44.214" idx="13">
    <p:pos x="10" y="10"/>
    <p:text>Plus résultats de la SER</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
        <p:nvSpPr>
          <p:cNvPr id="6" name="ZoneTexte 5">
            <a:extLst>
              <a:ext uri="{FF2B5EF4-FFF2-40B4-BE49-F238E27FC236}">
                <a16:creationId xmlns:a16="http://schemas.microsoft.com/office/drawing/2014/main" id="{5E87797D-BBA0-4AED-A305-A8F47D41053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
        <p:nvSpPr>
          <p:cNvPr id="10" name="ZoneTexte 9">
            <a:extLst>
              <a:ext uri="{FF2B5EF4-FFF2-40B4-BE49-F238E27FC236}">
                <a16:creationId xmlns:a16="http://schemas.microsoft.com/office/drawing/2014/main" id="{E11B13EC-096D-40F8-AD27-9F60F8E843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p:grpSp>
        <p:nvGrpSpPr>
          <p:cNvPr id="20" name="Groupe 19">
            <a:extLst>
              <a:ext uri="{FF2B5EF4-FFF2-40B4-BE49-F238E27FC236}">
                <a16:creationId xmlns:a16="http://schemas.microsoft.com/office/drawing/2014/main" id="{ECF59186-B892-41E8-858F-E4EDFD130887}"/>
              </a:ext>
            </a:extLst>
          </p:cNvPr>
          <p:cNvGrpSpPr/>
          <p:nvPr/>
        </p:nvGrpSpPr>
        <p:grpSpPr>
          <a:xfrm>
            <a:off x="-169710" y="1830986"/>
            <a:ext cx="8110632" cy="1211678"/>
            <a:chOff x="-264960" y="1249961"/>
            <a:chExt cx="8110632" cy="1211678"/>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25AF7B3B-2DCC-48E8-964A-AC8DF31AA667}"/>
                    </a:ext>
                  </a:extLst>
                </p:cNvPr>
                <p:cNvSpPr txBox="1"/>
                <p:nvPr/>
              </p:nvSpPr>
              <p:spPr>
                <a:xfrm>
                  <a:off x="-264960" y="1249961"/>
                  <a:ext cx="7477125" cy="121167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num>
                          <m:den>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r>
                    <a:rPr lang="fr-CA" dirty="0"/>
                    <a:t>                                                     </a:t>
                  </a:r>
                  <a14:m>
                    <m:oMath xmlns:m="http://schemas.openxmlformats.org/officeDocument/2006/math">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a14:m>
                  <a:endParaRPr lang="fr-CA" dirty="0"/>
                </a:p>
              </p:txBody>
            </p:sp>
          </mc:Choice>
          <mc:Fallback xmlns="">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264960" y="1249961"/>
                  <a:ext cx="7477125" cy="1211678"/>
                </a:xfrm>
                <a:prstGeom prst="rect">
                  <a:avLst/>
                </a:prstGeom>
                <a:blipFill>
                  <a:blip r:embed="rId3"/>
                  <a:stretch>
                    <a:fillRect r="-407" b="-5528"/>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6102E363-FB7F-4B58-A257-959D73E5A877}"/>
                </a:ext>
              </a:extLst>
            </p:cNvPr>
            <p:cNvSpPr txBox="1"/>
            <p:nvPr/>
          </p:nvSpPr>
          <p:spPr>
            <a:xfrm>
              <a:off x="7212165" y="167113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grpSp>
      <p:sp>
        <p:nvSpPr>
          <p:cNvPr id="21" name="ZoneTexte 20">
            <a:extLst>
              <a:ext uri="{FF2B5EF4-FFF2-40B4-BE49-F238E27FC236}">
                <a16:creationId xmlns:a16="http://schemas.microsoft.com/office/drawing/2014/main" id="{A6E7F53C-F4AE-4D5B-8591-29F75E15F9A8}"/>
              </a:ext>
            </a:extLst>
          </p:cNvPr>
          <p:cNvSpPr txBox="1"/>
          <p:nvPr/>
        </p:nvSpPr>
        <p:spPr>
          <a:xfrm>
            <a:off x="455643" y="1566359"/>
            <a:ext cx="4897407" cy="369332"/>
          </a:xfrm>
          <a:prstGeom prst="rect">
            <a:avLst/>
          </a:prstGeom>
          <a:noFill/>
        </p:spPr>
        <p:txBody>
          <a:bodyPr wrap="square" rtlCol="0">
            <a:spAutoFit/>
          </a:bodyPr>
          <a:lstStyle/>
          <a:p>
            <a:r>
              <a:rPr lang="fr-CA" dirty="0"/>
              <a:t>Équation du Laplacien discrétisée à 9 points :</a:t>
            </a:r>
          </a:p>
        </p:txBody>
      </p:sp>
      <p:sp>
        <p:nvSpPr>
          <p:cNvPr id="22" name="ZoneTexte 21">
            <a:extLst>
              <a:ext uri="{FF2B5EF4-FFF2-40B4-BE49-F238E27FC236}">
                <a16:creationId xmlns:a16="http://schemas.microsoft.com/office/drawing/2014/main" id="{EF1E66EF-AE0F-43FF-94DD-726E716309C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p:grpSp>
        <p:nvGrpSpPr>
          <p:cNvPr id="9" name="Groupe 8">
            <a:extLst>
              <a:ext uri="{FF2B5EF4-FFF2-40B4-BE49-F238E27FC236}">
                <a16:creationId xmlns:a16="http://schemas.microsoft.com/office/drawing/2014/main" id="{862F21EC-CC60-4154-BA6A-C663B79EE1CC}"/>
              </a:ext>
            </a:extLst>
          </p:cNvPr>
          <p:cNvGrpSpPr/>
          <p:nvPr/>
        </p:nvGrpSpPr>
        <p:grpSpPr>
          <a:xfrm>
            <a:off x="566256" y="2817376"/>
            <a:ext cx="7917745" cy="535531"/>
            <a:chOff x="566256" y="2355711"/>
            <a:chExt cx="7917745" cy="535531"/>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355711"/>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355711"/>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43881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p:grpSp>
      <p:grpSp>
        <p:nvGrpSpPr>
          <p:cNvPr id="11" name="Groupe 10">
            <a:extLst>
              <a:ext uri="{FF2B5EF4-FFF2-40B4-BE49-F238E27FC236}">
                <a16:creationId xmlns:a16="http://schemas.microsoft.com/office/drawing/2014/main" id="{69F48FEC-DD76-4B64-9412-8A4DB6620C44}"/>
              </a:ext>
            </a:extLst>
          </p:cNvPr>
          <p:cNvGrpSpPr/>
          <p:nvPr/>
        </p:nvGrpSpPr>
        <p:grpSpPr>
          <a:xfrm>
            <a:off x="566257" y="3444117"/>
            <a:ext cx="7594653" cy="535531"/>
            <a:chOff x="566257" y="2982452"/>
            <a:chExt cx="7594653" cy="535531"/>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06555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455643" y="4389474"/>
            <a:ext cx="9414143" cy="897938"/>
            <a:chOff x="455643" y="3667446"/>
            <a:chExt cx="9414143" cy="897938"/>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455643" y="3667446"/>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3667446"/>
                  <a:ext cx="8885830" cy="897938"/>
                </a:xfrm>
                <a:prstGeom prst="rect">
                  <a:avLst/>
                </a:prstGeom>
                <a:blipFill>
                  <a:blip r:embed="rId4"/>
                  <a:stretch>
                    <a:fillRect/>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236279" y="393174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5" name="ZoneTexte 14">
            <a:extLst>
              <a:ext uri="{FF2B5EF4-FFF2-40B4-BE49-F238E27FC236}">
                <a16:creationId xmlns:a16="http://schemas.microsoft.com/office/drawing/2014/main" id="{989DBC32-D8AF-47BD-A5EF-7860653EC9C7}"/>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 milieu homogène on a l’équation 19 où </a:t>
            </a:r>
            <a:r>
              <a:rPr lang="fr-CA" i="1" dirty="0">
                <a:latin typeface="Cambria Math" panose="02040503050406030204" pitchFamily="18" charset="0"/>
                <a:ea typeface="Cambria Math" panose="02040503050406030204" pitchFamily="18" charset="0"/>
              </a:rPr>
              <a:t>m</a:t>
            </a:r>
            <a:r>
              <a:rPr lang="fr-CA" dirty="0"/>
              <a:t> est le milieu selon l’eau où le bois.</a:t>
            </a:r>
          </a:p>
        </p:txBody>
      </p:sp>
      <p:grpSp>
        <p:nvGrpSpPr>
          <p:cNvPr id="11" name="Groupe 10">
            <a:extLst>
              <a:ext uri="{FF2B5EF4-FFF2-40B4-BE49-F238E27FC236}">
                <a16:creationId xmlns:a16="http://schemas.microsoft.com/office/drawing/2014/main" id="{69F48FEC-DD76-4B64-9412-8A4DB6620C44}"/>
              </a:ext>
            </a:extLst>
          </p:cNvPr>
          <p:cNvGrpSpPr/>
          <p:nvPr/>
        </p:nvGrpSpPr>
        <p:grpSpPr>
          <a:xfrm>
            <a:off x="298527" y="3820554"/>
            <a:ext cx="10565216" cy="441852"/>
            <a:chOff x="566257" y="2982452"/>
            <a:chExt cx="7366438" cy="441852"/>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457115" y="3014480"/>
              <a:ext cx="475580"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298527" y="2112698"/>
            <a:ext cx="9527851" cy="751744"/>
            <a:chOff x="-1817538" y="3547482"/>
            <a:chExt cx="9527851" cy="751744"/>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7076806" y="381944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0" y="4395073"/>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p:grpSp>
        <p:nvGrpSpPr>
          <p:cNvPr id="20" name="Groupe 19">
            <a:extLst>
              <a:ext uri="{FF2B5EF4-FFF2-40B4-BE49-F238E27FC236}">
                <a16:creationId xmlns:a16="http://schemas.microsoft.com/office/drawing/2014/main" id="{B10A6B35-8837-4711-97E9-D86EF5F634D1}"/>
              </a:ext>
            </a:extLst>
          </p:cNvPr>
          <p:cNvGrpSpPr/>
          <p:nvPr/>
        </p:nvGrpSpPr>
        <p:grpSpPr>
          <a:xfrm>
            <a:off x="3794714" y="4799268"/>
            <a:ext cx="1495778" cy="369332"/>
            <a:chOff x="3552737" y="4788814"/>
            <a:chExt cx="1495778" cy="369332"/>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552737" y="4842780"/>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552737" y="4842780"/>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366421" y="4788814"/>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p:grpSp>
      <p:sp>
        <p:nvSpPr>
          <p:cNvPr id="21" name="ZoneTexte 20">
            <a:extLst>
              <a:ext uri="{FF2B5EF4-FFF2-40B4-BE49-F238E27FC236}">
                <a16:creationId xmlns:a16="http://schemas.microsoft.com/office/drawing/2014/main" id="{9E83BA58-9D44-419D-8B0C-305EAC56CDE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p:grpSp>
        <p:nvGrpSpPr>
          <p:cNvPr id="13" name="Groupe 12">
            <a:extLst>
              <a:ext uri="{FF2B5EF4-FFF2-40B4-BE49-F238E27FC236}">
                <a16:creationId xmlns:a16="http://schemas.microsoft.com/office/drawing/2014/main" id="{FDCFA658-A8B3-4938-B9F1-C7E7E9F47719}"/>
              </a:ext>
            </a:extLst>
          </p:cNvPr>
          <p:cNvGrpSpPr/>
          <p:nvPr/>
        </p:nvGrpSpPr>
        <p:grpSpPr>
          <a:xfrm>
            <a:off x="665367" y="2172168"/>
            <a:ext cx="8425384" cy="1310936"/>
            <a:chOff x="-1817538" y="3547482"/>
            <a:chExt cx="8425384" cy="1310936"/>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5974339" y="413850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6476301" cy="533544"/>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i="1" smtClean="0">
                            <a:latin typeface="Cambria Math" panose="02040503050406030204" pitchFamily="18" charset="0"/>
                            <a:ea typeface="Cambria Math" panose="02040503050406030204" pitchFamily="18" charset="0"/>
                          </a:rPr>
                          <m:t>𝜀</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𝜀</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pour </a:t>
                </a:r>
                <a14:m>
                  <m:oMath xmlns:m="http://schemas.openxmlformats.org/officeDocument/2006/math">
                    <m:r>
                      <a:rPr lang="fr-CA"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6476301" cy="533544"/>
              </a:xfrm>
              <a:prstGeom prst="rect">
                <a:avLst/>
              </a:prstGeom>
              <a:blipFill>
                <a:blip r:embed="rId3"/>
                <a:stretch>
                  <a:fillRect l="-847" b="-5682"/>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1BE56FF9-49B4-4D0C-B0EC-0B0CBED053B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la formulation:</a:t>
            </a:r>
          </a:p>
        </p:txBody>
      </p:sp>
      <p:sp>
        <p:nvSpPr>
          <p:cNvPr id="9" name="ZoneTexte 8">
            <a:extLst>
              <a:ext uri="{FF2B5EF4-FFF2-40B4-BE49-F238E27FC236}">
                <a16:creationId xmlns:a16="http://schemas.microsoft.com/office/drawing/2014/main" id="{173D7E8B-B2CE-470B-886F-7CEE29F2EF52}"/>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sp>
        <p:nvSpPr>
          <p:cNvPr id="3" name="Rectangle 2">
            <a:extLst>
              <a:ext uri="{FF2B5EF4-FFF2-40B4-BE49-F238E27FC236}">
                <a16:creationId xmlns:a16="http://schemas.microsoft.com/office/drawing/2014/main" id="{BA0A46BD-0FD2-481A-AB72-F6E2A27E0618}"/>
              </a:ext>
            </a:extLst>
          </p:cNvPr>
          <p:cNvSpPr/>
          <p:nvPr/>
        </p:nvSpPr>
        <p:spPr>
          <a:xfrm>
            <a:off x="5743313" y="306593"/>
            <a:ext cx="6096000" cy="646331"/>
          </a:xfrm>
          <a:prstGeom prst="rect">
            <a:avLst/>
          </a:prstGeom>
        </p:spPr>
        <p:txBody>
          <a:bodyPr>
            <a:spAutoFit/>
          </a:bodyPr>
          <a:lstStyle/>
          <a:p>
            <a:r>
              <a:rPr lang="fr-FR" dirty="0"/>
              <a:t>Paramètres de l’algorithme (ex : pas de discrétisation, critère de convergence, etc.)</a:t>
            </a:r>
            <a:endParaRPr lang="fr-CA" dirty="0"/>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p:sp>
        <p:nvSpPr>
          <p:cNvPr id="6" name="ZoneTexte 5">
            <a:extLst>
              <a:ext uri="{FF2B5EF4-FFF2-40B4-BE49-F238E27FC236}">
                <a16:creationId xmlns:a16="http://schemas.microsoft.com/office/drawing/2014/main" id="{5168A029-D78B-405F-B945-B5A2A342B50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mc:AlternateContent xmlns:mc="http://schemas.openxmlformats.org/markup-compatibility/2006" xmlns:a14="http://schemas.microsoft.com/office/drawing/2010/main">
        <mc:Choice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𝒉</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xmlns="">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471" t="-952" r="-1038235" b="-385714"/>
                          </a:stretch>
                        </a:blipFill>
                      </a:tcPr>
                    </a:tc>
                    <a:tc>
                      <a:txBody>
                        <a:bodyPr/>
                        <a:lstStyle/>
                        <a:p>
                          <a:endParaRPr lang="fr-FR"/>
                        </a:p>
                      </a:txBody>
                      <a:tcPr anchor="ctr">
                        <a:blipFill>
                          <a:blip r:embed="rId3"/>
                          <a:stretch>
                            <a:fillRect l="-69000" t="-952" r="-606000" b="-385714"/>
                          </a:stretch>
                        </a:blipFill>
                      </a:tcPr>
                    </a:tc>
                    <a:tc>
                      <a:txBody>
                        <a:bodyPr/>
                        <a:lstStyle/>
                        <a:p>
                          <a:endParaRPr lang="fr-FR"/>
                        </a:p>
                      </a:txBody>
                      <a:tcPr anchor="ctr">
                        <a:blipFill>
                          <a:blip r:embed="rId3"/>
                          <a:stretch>
                            <a:fillRect l="-130000" t="-952" r="-366154" b="-385714"/>
                          </a:stretch>
                        </a:blipFill>
                      </a:tcPr>
                    </a:tc>
                    <a:tc>
                      <a:txBody>
                        <a:bodyPr/>
                        <a:lstStyle/>
                        <a:p>
                          <a:endParaRPr lang="fr-FR"/>
                        </a:p>
                      </a:txBody>
                      <a:tcPr anchor="ctr">
                        <a:blipFill>
                          <a:blip r:embed="rId3"/>
                          <a:stretch>
                            <a:fillRect l="-63347" t="-952" r="-847"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3" name="Rectangle 2">
            <a:extLst>
              <a:ext uri="{FF2B5EF4-FFF2-40B4-BE49-F238E27FC236}">
                <a16:creationId xmlns:a16="http://schemas.microsoft.com/office/drawing/2014/main" id="{BA0A46BD-0FD2-481A-AB72-F6E2A27E0618}"/>
              </a:ext>
            </a:extLst>
          </p:cNvPr>
          <p:cNvSpPr/>
          <p:nvPr/>
        </p:nvSpPr>
        <p:spPr>
          <a:xfrm>
            <a:off x="6185482" y="187009"/>
            <a:ext cx="6096000" cy="646331"/>
          </a:xfrm>
          <a:prstGeom prst="rect">
            <a:avLst/>
          </a:prstGeom>
        </p:spPr>
        <p:txBody>
          <a:bodyPr>
            <a:spAutoFit/>
          </a:bodyPr>
          <a:lstStyle/>
          <a:p>
            <a:r>
              <a:rPr lang="fr-FR" dirty="0"/>
              <a:t>Défis d’implémentation de l’algorithme et solutions utilisées pour surmonter ces défis</a:t>
            </a:r>
            <a:endParaRPr lang="fr-CA" dirty="0"/>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
        <p:nvSpPr>
          <p:cNvPr id="5" name="ZoneTexte 4">
            <a:extLst>
              <a:ext uri="{FF2B5EF4-FFF2-40B4-BE49-F238E27FC236}">
                <a16:creationId xmlns:a16="http://schemas.microsoft.com/office/drawing/2014/main" id="{F299A084-03B0-4FF2-98AF-618BD55A022A}"/>
              </a:ext>
            </a:extLst>
          </p:cNvPr>
          <p:cNvSpPr txBox="1"/>
          <p:nvPr/>
        </p:nvSpPr>
        <p:spPr>
          <a:xfrm>
            <a:off x="361950" y="6381750"/>
            <a:ext cx="2400300" cy="369332"/>
          </a:xfrm>
          <a:prstGeom prst="rect">
            <a:avLst/>
          </a:prstGeom>
          <a:noFill/>
        </p:spPr>
        <p:txBody>
          <a:bodyPr wrap="square" rtlCol="0">
            <a:spAutoFit/>
          </a:bodyPr>
          <a:lstStyle/>
          <a:p>
            <a:r>
              <a:rPr lang="fr-CA" dirty="0">
                <a:solidFill>
                  <a:srgbClr val="FF0000"/>
                </a:solidFill>
                <a:highlight>
                  <a:srgbClr val="FFFF00"/>
                </a:highlight>
              </a:rPr>
              <a:t>Jie max 8min30</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rotWithShape="1">
          <a:blip r:embed="rId2"/>
          <a:srcRect t="16765" b="20041"/>
          <a:stretch/>
        </p:blipFill>
        <p:spPr>
          <a:xfrm>
            <a:off x="907382" y="2895228"/>
            <a:ext cx="3445123" cy="2101209"/>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sp>
        <p:nvSpPr>
          <p:cNvPr id="11" name="ZoneTexte 10">
            <a:extLst>
              <a:ext uri="{FF2B5EF4-FFF2-40B4-BE49-F238E27FC236}">
                <a16:creationId xmlns:a16="http://schemas.microsoft.com/office/drawing/2014/main" id="{ABB21ACB-A194-427A-9AE2-B10451CD559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718519" y="2840770"/>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ZoneTexte 14">
            <a:extLst>
              <a:ext uri="{FF2B5EF4-FFF2-40B4-BE49-F238E27FC236}">
                <a16:creationId xmlns:a16="http://schemas.microsoft.com/office/drawing/2014/main" id="{6F970CC7-5172-4503-BC4E-5078DAFE060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3" name="ZoneTexte 2">
            <a:extLst>
              <a:ext uri="{FF2B5EF4-FFF2-40B4-BE49-F238E27FC236}">
                <a16:creationId xmlns:a16="http://schemas.microsoft.com/office/drawing/2014/main" id="{8C19EC21-A93F-4BD7-8F71-F5673BE33A10}"/>
              </a:ext>
            </a:extLst>
          </p:cNvPr>
          <p:cNvSpPr txBox="1"/>
          <p:nvPr/>
        </p:nvSpPr>
        <p:spPr>
          <a:xfrm>
            <a:off x="6263864" y="91043"/>
            <a:ext cx="5698996" cy="369332"/>
          </a:xfrm>
          <a:prstGeom prst="rect">
            <a:avLst/>
          </a:prstGeom>
          <a:noFill/>
        </p:spPr>
        <p:txBody>
          <a:bodyPr wrap="none" rtlCol="0">
            <a:spAutoFit/>
          </a:bodyPr>
          <a:lstStyle/>
          <a:p>
            <a:r>
              <a:rPr lang="fr-FR" dirty="0"/>
              <a:t>Introduction, mise en contexte et objectifs du projet</a:t>
            </a:r>
            <a:endParaRPr lang="fr-CA" dirty="0"/>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
        <p:nvSpPr>
          <p:cNvPr id="8" name="ZoneTexte 7">
            <a:extLst>
              <a:ext uri="{FF2B5EF4-FFF2-40B4-BE49-F238E27FC236}">
                <a16:creationId xmlns:a16="http://schemas.microsoft.com/office/drawing/2014/main" id="{5804028F-F569-4CC0-8202-2BC58DD0C699}"/>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
        <p:nvSpPr>
          <p:cNvPr id="7" name="ZoneTexte 6">
            <a:extLst>
              <a:ext uri="{FF2B5EF4-FFF2-40B4-BE49-F238E27FC236}">
                <a16:creationId xmlns:a16="http://schemas.microsoft.com/office/drawing/2014/main" id="{25A93165-B3FC-477B-8A3B-E3198573066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3" name="Rectangle 2">
            <a:extLst>
              <a:ext uri="{FF2B5EF4-FFF2-40B4-BE49-F238E27FC236}">
                <a16:creationId xmlns:a16="http://schemas.microsoft.com/office/drawing/2014/main" id="{BA0A46BD-0FD2-481A-AB72-F6E2A27E0618}"/>
              </a:ext>
            </a:extLst>
          </p:cNvPr>
          <p:cNvSpPr/>
          <p:nvPr/>
        </p:nvSpPr>
        <p:spPr>
          <a:xfrm>
            <a:off x="6537820" y="190579"/>
            <a:ext cx="6096000" cy="923330"/>
          </a:xfrm>
          <a:prstGeom prst="rect">
            <a:avLst/>
          </a:prstGeom>
        </p:spPr>
        <p:txBody>
          <a:bodyPr>
            <a:spAutoFit/>
          </a:bodyPr>
          <a:lstStyle/>
          <a:p>
            <a:r>
              <a:rPr lang="fr-FR" dirty="0"/>
              <a:t>Qu’est-ce qui influence la performance du code ? (ex : qualité des conditions initiales, paramètres de l’algorithme, génération de nombres aléatoires, etc.) </a:t>
            </a:r>
            <a:endParaRPr lang="fr-CA" dirty="0"/>
          </a:p>
        </p:txBody>
      </p:sp>
      <p:sp>
        <p:nvSpPr>
          <p:cNvPr id="4" name="ZoneTexte 3">
            <a:extLst>
              <a:ext uri="{FF2B5EF4-FFF2-40B4-BE49-F238E27FC236}">
                <a16:creationId xmlns:a16="http://schemas.microsoft.com/office/drawing/2014/main" id="{0DD6A2C0-2E8A-4C25-B0FD-A3302B6601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a:t>
            </a:r>
            <a:r>
              <a:rPr lang="fr-CA" dirty="0" err="1"/>
              <a:t>Colaboratory</a:t>
            </a:r>
            <a:endParaRPr lang="fr-CA" dirty="0"/>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a:t>
            </a:r>
            <a:r>
              <a:rPr lang="fr-CA" sz="1100" dirty="0" err="1">
                <a:solidFill>
                  <a:schemeClr val="tx1">
                    <a:lumMod val="85000"/>
                    <a:lumOff val="15000"/>
                  </a:schemeClr>
                </a:solidFill>
              </a:rPr>
              <a:t>JupyterLab</a:t>
            </a:r>
            <a:r>
              <a:rPr lang="fr-CA" sz="1100" dirty="0">
                <a:solidFill>
                  <a:schemeClr val="tx1">
                    <a:lumMod val="85000"/>
                    <a:lumOff val="15000"/>
                  </a:schemeClr>
                </a:solidFill>
              </a:rPr>
              <a:t> et de </a:t>
            </a:r>
            <a:r>
              <a:rPr lang="fr-CA" sz="1100" dirty="0" err="1">
                <a:solidFill>
                  <a:schemeClr val="tx1">
                    <a:lumMod val="85000"/>
                    <a:lumOff val="15000"/>
                  </a:schemeClr>
                </a:solidFill>
              </a:rPr>
              <a:t>Colaboratory</a:t>
            </a:r>
            <a:r>
              <a:rPr lang="fr-CA" sz="1100" dirty="0">
                <a:solidFill>
                  <a:schemeClr val="tx1">
                    <a:lumMod val="85000"/>
                    <a:lumOff val="15000"/>
                  </a:schemeClr>
                </a:solidFill>
              </a:rPr>
              <a:t>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128446" y="4338732"/>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de0.75·Largeur est utilisé alors qu’un bateau dont le rayon de la pointe de1.1·Largeurest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7295" y="6346607"/>
            <a:ext cx="9073471"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de0.75·Largeur et de1.0·Largeursont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tretch>
            <a:fillRect/>
          </a:stretch>
        </p:blipFill>
        <p:spPr>
          <a:xfrm>
            <a:off x="1009650" y="1648790"/>
            <a:ext cx="9087205" cy="2201358"/>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tretch>
            <a:fillRect/>
          </a:stretch>
        </p:blipFill>
        <p:spPr>
          <a:xfrm>
            <a:off x="2549111" y="4309511"/>
            <a:ext cx="6008282"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6" name="ZoneTexte 5">
            <a:extLst>
              <a:ext uri="{FF2B5EF4-FFF2-40B4-BE49-F238E27FC236}">
                <a16:creationId xmlns:a16="http://schemas.microsoft.com/office/drawing/2014/main" id="{16A3586C-BC96-495F-8992-9B13A2384F7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t>Les </a:t>
            </a:r>
            <a:r>
              <a:rPr lang="en-CA" dirty="0" err="1"/>
              <a:t>géométries</a:t>
            </a:r>
            <a:r>
              <a:rPr lang="en-CA" dirty="0"/>
              <a:t> font </a:t>
            </a:r>
            <a:r>
              <a:rPr lang="en-CA" dirty="0" err="1"/>
              <a:t>clairement</a:t>
            </a:r>
            <a:r>
              <a:rPr lang="en-CA" dirty="0"/>
              <a:t> </a:t>
            </a:r>
            <a:r>
              <a:rPr lang="en-CA" dirty="0" err="1"/>
              <a:t>varier</a:t>
            </a:r>
            <a:r>
              <a:rPr lang="en-CA" dirty="0"/>
              <a:t> les distributions </a:t>
            </a:r>
            <a:r>
              <a:rPr lang="en-CA" dirty="0" err="1"/>
              <a:t>spatiales</a:t>
            </a:r>
            <a:r>
              <a:rPr lang="en-CA" dirty="0"/>
              <a:t> de pression. </a:t>
            </a:r>
          </a:p>
          <a:p>
            <a:pPr marL="285750" indent="-285750">
              <a:lnSpc>
                <a:spcPct val="150000"/>
              </a:lnSpc>
              <a:buFont typeface="Arial" panose="020B0604020202020204" pitchFamily="34" charset="0"/>
              <a:buChar char="•"/>
            </a:pPr>
            <a:r>
              <a:rPr lang="en-CA" dirty="0" err="1"/>
              <a:t>Chaque</a:t>
            </a:r>
            <a:r>
              <a:rPr lang="en-CA" dirty="0"/>
              <a:t> </a:t>
            </a:r>
            <a:r>
              <a:rPr lang="en-CA" dirty="0" err="1"/>
              <a:t>géométrie</a:t>
            </a:r>
            <a:r>
              <a:rPr lang="en-CA" dirty="0"/>
              <a:t> </a:t>
            </a:r>
            <a:r>
              <a:rPr lang="en-CA" dirty="0" err="1"/>
              <a:t>semble</a:t>
            </a:r>
            <a:r>
              <a:rPr lang="en-CA" dirty="0"/>
              <a:t> </a:t>
            </a:r>
            <a:r>
              <a:rPr lang="en-CA" dirty="0" err="1"/>
              <a:t>posséder</a:t>
            </a:r>
            <a:r>
              <a:rPr lang="en-CA" dirty="0"/>
              <a:t> un spectre de SER different. </a:t>
            </a:r>
          </a:p>
          <a:p>
            <a:pPr marL="285750" indent="-285750">
              <a:lnSpc>
                <a:spcPct val="150000"/>
              </a:lnSpc>
              <a:buFont typeface="Arial" panose="020B0604020202020204" pitchFamily="34" charset="0"/>
              <a:buChar char="•"/>
            </a:pPr>
            <a:r>
              <a:rPr lang="en-CA" dirty="0"/>
              <a:t>La SER </a:t>
            </a:r>
            <a:r>
              <a:rPr lang="en-CA" dirty="0" err="1"/>
              <a:t>diminue</a:t>
            </a:r>
            <a:r>
              <a:rPr lang="en-CA" dirty="0"/>
              <a:t> avec </a:t>
            </a:r>
            <a:r>
              <a:rPr lang="en-CA" dirty="0" err="1"/>
              <a:t>l’augmentation</a:t>
            </a:r>
            <a:r>
              <a:rPr lang="en-CA" dirty="0"/>
              <a:t> de la </a:t>
            </a:r>
            <a:r>
              <a:rPr lang="en-CA" dirty="0" err="1"/>
              <a:t>fréquence</a:t>
            </a:r>
            <a:r>
              <a:rPr lang="en-CA" dirty="0"/>
              <a:t>. </a:t>
            </a:r>
          </a:p>
          <a:p>
            <a:pPr marL="285750" indent="-285750">
              <a:lnSpc>
                <a:spcPct val="150000"/>
              </a:lnSpc>
              <a:buFont typeface="Arial" panose="020B0604020202020204" pitchFamily="34" charset="0"/>
              <a:buChar char="•"/>
            </a:pPr>
            <a:r>
              <a:rPr lang="en-CA" dirty="0"/>
              <a:t>Les bateaux </a:t>
            </a:r>
            <a:r>
              <a:rPr lang="en-CA" dirty="0" err="1"/>
              <a:t>rectangulaires</a:t>
            </a:r>
            <a:r>
              <a:rPr lang="en-CA" dirty="0"/>
              <a:t> </a:t>
            </a:r>
            <a:r>
              <a:rPr lang="en-CA" dirty="0" err="1"/>
              <a:t>ont</a:t>
            </a:r>
            <a:r>
              <a:rPr lang="en-CA" dirty="0"/>
              <a:t> </a:t>
            </a:r>
            <a:r>
              <a:rPr lang="en-CA" dirty="0" err="1"/>
              <a:t>une</a:t>
            </a:r>
            <a:r>
              <a:rPr lang="en-CA" dirty="0"/>
              <a:t> SER plus </a:t>
            </a:r>
            <a:r>
              <a:rPr lang="en-CA" dirty="0" err="1"/>
              <a:t>élevée</a:t>
            </a:r>
            <a:r>
              <a:rPr lang="en-CA" dirty="0"/>
              <a:t>.</a:t>
            </a:r>
          </a:p>
          <a:p>
            <a:pPr marL="285750" indent="-285750">
              <a:lnSpc>
                <a:spcPct val="150000"/>
              </a:lnSpc>
              <a:buFont typeface="Arial" panose="020B0604020202020204" pitchFamily="34" charset="0"/>
              <a:buChar char="•"/>
            </a:pPr>
            <a:r>
              <a:rPr lang="en-CA" dirty="0"/>
              <a:t>Les bateaux </a:t>
            </a:r>
            <a:r>
              <a:rPr lang="en-CA" dirty="0" err="1"/>
              <a:t>triangulaires</a:t>
            </a:r>
            <a:r>
              <a:rPr lang="en-CA" dirty="0"/>
              <a:t> </a:t>
            </a:r>
            <a:r>
              <a:rPr lang="en-CA" dirty="0" err="1"/>
              <a:t>ont</a:t>
            </a:r>
            <a:r>
              <a:rPr lang="en-CA" dirty="0"/>
              <a:t> la SER la plus </a:t>
            </a:r>
            <a:r>
              <a:rPr lang="en-CA" dirty="0" err="1"/>
              <a:t>faible</a:t>
            </a:r>
            <a:r>
              <a:rPr lang="en-CA" dirty="0"/>
              <a:t>.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15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sp>
        <p:nvSpPr>
          <p:cNvPr id="6" name="ZoneTexte 5">
            <a:extLst>
              <a:ext uri="{FF2B5EF4-FFF2-40B4-BE49-F238E27FC236}">
                <a16:creationId xmlns:a16="http://schemas.microsoft.com/office/drawing/2014/main" id="{E7ABCABE-4C91-4F39-B67C-9D6E1E28F527}"/>
              </a:ext>
            </a:extLst>
          </p:cNvPr>
          <p:cNvSpPr txBox="1"/>
          <p:nvPr/>
        </p:nvSpPr>
        <p:spPr>
          <a:xfrm>
            <a:off x="361950" y="6381750"/>
            <a:ext cx="1885950" cy="369332"/>
          </a:xfrm>
          <a:prstGeom prst="rect">
            <a:avLst/>
          </a:prstGeom>
          <a:noFill/>
        </p:spPr>
        <p:txBody>
          <a:bodyPr wrap="square" rtlCol="0">
            <a:spAutoFit/>
          </a:bodyPr>
          <a:lstStyle/>
          <a:p>
            <a:r>
              <a:rPr lang="fr-CA" dirty="0">
                <a:solidFill>
                  <a:srgbClr val="FF0000"/>
                </a:solidFill>
                <a:highlight>
                  <a:srgbClr val="FFFF00"/>
                </a:highlight>
              </a:rPr>
              <a:t>PL max 14min30</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3" name="Rectangle 2">
            <a:extLst>
              <a:ext uri="{FF2B5EF4-FFF2-40B4-BE49-F238E27FC236}">
                <a16:creationId xmlns:a16="http://schemas.microsoft.com/office/drawing/2014/main" id="{BA0A46BD-0FD2-481A-AB72-F6E2A27E0618}"/>
              </a:ext>
            </a:extLst>
          </p:cNvPr>
          <p:cNvSpPr/>
          <p:nvPr/>
        </p:nvSpPr>
        <p:spPr>
          <a:xfrm>
            <a:off x="6512653" y="325509"/>
            <a:ext cx="6096000" cy="369332"/>
          </a:xfrm>
          <a:prstGeom prst="rect">
            <a:avLst/>
          </a:prstGeom>
        </p:spPr>
        <p:txBody>
          <a:bodyPr>
            <a:spAutoFit/>
          </a:bodyPr>
          <a:lstStyle/>
          <a:p>
            <a:r>
              <a:rPr lang="fr-FR" dirty="0"/>
              <a:t>Synthèse de la présentation en quelques phrases</a:t>
            </a:r>
            <a:endParaRPr lang="fr-CA" dirty="0"/>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de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
        <p:nvSpPr>
          <p:cNvPr id="5" name="ZoneTexte 4">
            <a:extLst>
              <a:ext uri="{FF2B5EF4-FFF2-40B4-BE49-F238E27FC236}">
                <a16:creationId xmlns:a16="http://schemas.microsoft.com/office/drawing/2014/main" id="{70D6AD15-75B8-4F5D-8376-6917E9710E6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3" name="Rectangle 2">
            <a:extLst>
              <a:ext uri="{FF2B5EF4-FFF2-40B4-BE49-F238E27FC236}">
                <a16:creationId xmlns:a16="http://schemas.microsoft.com/office/drawing/2014/main" id="{BA0A46BD-0FD2-481A-AB72-F6E2A27E0618}"/>
              </a:ext>
            </a:extLst>
          </p:cNvPr>
          <p:cNvSpPr/>
          <p:nvPr/>
        </p:nvSpPr>
        <p:spPr>
          <a:xfrm>
            <a:off x="5925424" y="187009"/>
            <a:ext cx="6096000" cy="646331"/>
          </a:xfrm>
          <a:prstGeom prst="rect">
            <a:avLst/>
          </a:prstGeom>
        </p:spPr>
        <p:txBody>
          <a:bodyPr>
            <a:spAutoFit/>
          </a:bodyPr>
          <a:lstStyle/>
          <a:p>
            <a:r>
              <a:rPr lang="fr-FR" dirty="0"/>
              <a:t>Améliorations désirées pour compléter le projet à votre entière satisfaction </a:t>
            </a:r>
            <a:endParaRPr lang="fr-CA" dirty="0"/>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prêt de la réalité</a:t>
            </a:r>
          </a:p>
          <a:p>
            <a:endParaRPr lang="fr-CA" sz="600" dirty="0"/>
          </a:p>
          <a:p>
            <a:pPr marL="285750" indent="-285750">
              <a:buFont typeface="Arial" panose="020B0604020202020204" pitchFamily="34" charset="0"/>
              <a:buChar char="•"/>
            </a:pPr>
            <a:r>
              <a:rPr lang="fr-CA" dirty="0"/>
              <a:t>Optimiser le code de différentes façon comme mettre des parties en parallèle, division en sous domaine</a:t>
            </a:r>
          </a:p>
          <a:p>
            <a:endParaRPr lang="fr-CA" sz="600" dirty="0"/>
          </a:p>
          <a:p>
            <a:pPr marL="285750" indent="-285750">
              <a:buFont typeface="Arial" panose="020B0604020202020204" pitchFamily="34" charset="0"/>
              <a:buChar char="•"/>
            </a:pPr>
            <a:r>
              <a:rPr lang="fr-CA" dirty="0"/>
              <a:t>Tester un espace de paramètres plus grand</a:t>
            </a:r>
          </a:p>
        </p:txBody>
      </p:sp>
      <p:sp>
        <p:nvSpPr>
          <p:cNvPr id="5" name="ZoneTexte 4">
            <a:extLst>
              <a:ext uri="{FF2B5EF4-FFF2-40B4-BE49-F238E27FC236}">
                <a16:creationId xmlns:a16="http://schemas.microsoft.com/office/drawing/2014/main" id="{5207B7B7-3D2B-4FD8-A40B-C735DD669D8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
        <p:nvSpPr>
          <p:cNvPr id="9" name="ZoneTexte 8">
            <a:extLst>
              <a:ext uri="{FF2B5EF4-FFF2-40B4-BE49-F238E27FC236}">
                <a16:creationId xmlns:a16="http://schemas.microsoft.com/office/drawing/2014/main" id="{164052C0-C919-4EF6-B352-BDCE01BD3D8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016"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2932"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050690"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(3)</a:t>
                </a:r>
              </a:p>
            </p:txBody>
          </p:sp>
        </mc:Choice>
        <mc:Fallback xmlns="">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050690" cy="423193"/>
              </a:xfrm>
              <a:prstGeom prst="rect">
                <a:avLst/>
              </a:prstGeom>
              <a:blipFill>
                <a:blip r:embed="rId4"/>
                <a:stretch>
                  <a:fillRect l="-4464" t="-18841" r="-6250" b="-1739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55050"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(4)</a:t>
                </a:r>
              </a:p>
            </p:txBody>
          </p:sp>
        </mc:Choice>
        <mc:Fallback xmlns="">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55050" cy="310598"/>
              </a:xfrm>
              <a:prstGeom prst="rect">
                <a:avLst/>
              </a:prstGeom>
              <a:blipFill>
                <a:blip r:embed="rId5"/>
                <a:stretch>
                  <a:fillRect l="-3097" t="-27451" r="-4425"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2675411"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oMath>
                  </m:oMathPara>
                </a14:m>
                <a:endParaRPr lang="fr-CA" dirty="0"/>
              </a:p>
            </p:txBody>
          </p:sp>
        </mc:Choice>
        <mc:Fallback xmlns="">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2675411" cy="602665"/>
              </a:xfrm>
              <a:prstGeom prst="rect">
                <a:avLst/>
              </a:prstGeom>
              <a:blipFill>
                <a:blip r:embed="rId8"/>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FF75EA64-6692-4F5D-B2CD-57335C7AA63B}"/>
              </a:ext>
            </a:extLst>
          </p:cNvPr>
          <p:cNvSpPr txBox="1"/>
          <p:nvPr/>
        </p:nvSpPr>
        <p:spPr>
          <a:xfrm>
            <a:off x="3962663" y="5735403"/>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(5)</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
        <p:nvSpPr>
          <p:cNvPr id="17" name="ZoneTexte 16">
            <a:extLst>
              <a:ext uri="{FF2B5EF4-FFF2-40B4-BE49-F238E27FC236}">
                <a16:creationId xmlns:a16="http://schemas.microsoft.com/office/drawing/2014/main" id="{C5BEF47A-7BAA-487E-9E3C-9BA7CCB9EFA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p:grpSp>
        <p:nvGrpSpPr>
          <p:cNvPr id="6" name="Groupe 5">
            <a:extLst>
              <a:ext uri="{FF2B5EF4-FFF2-40B4-BE49-F238E27FC236}">
                <a16:creationId xmlns:a16="http://schemas.microsoft.com/office/drawing/2014/main" id="{93B2722A-D69C-4AE9-99E1-6AD3A8D04130}"/>
              </a:ext>
            </a:extLst>
          </p:cNvPr>
          <p:cNvGrpSpPr/>
          <p:nvPr/>
        </p:nvGrpSpPr>
        <p:grpSpPr>
          <a:xfrm>
            <a:off x="6007811" y="2348013"/>
            <a:ext cx="3304431" cy="575863"/>
            <a:chOff x="6007810" y="2993389"/>
            <a:chExt cx="2666488" cy="575863"/>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0" y="2993389"/>
                  <a:ext cx="2258766"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0" y="2993389"/>
                  <a:ext cx="2258766"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266576" y="3096654"/>
              <a:ext cx="407722"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gr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
        <p:nvSpPr>
          <p:cNvPr id="14" name="ZoneTexte 13">
            <a:extLst>
              <a:ext uri="{FF2B5EF4-FFF2-40B4-BE49-F238E27FC236}">
                <a16:creationId xmlns:a16="http://schemas.microsoft.com/office/drawing/2014/main" id="{43E30D81-FD77-494D-80B5-BF8606D28994}"/>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du vecteur vitesse et du gradient de la pression (10)</a:t>
            </a:r>
          </a:p>
        </p:txBody>
      </p:sp>
      <p:grpSp>
        <p:nvGrpSpPr>
          <p:cNvPr id="8" name="Groupe 7">
            <a:extLst>
              <a:ext uri="{FF2B5EF4-FFF2-40B4-BE49-F238E27FC236}">
                <a16:creationId xmlns:a16="http://schemas.microsoft.com/office/drawing/2014/main" id="{B0EBB843-D6E7-466E-BCFE-F81B7C9523CC}"/>
              </a:ext>
            </a:extLst>
          </p:cNvPr>
          <p:cNvGrpSpPr/>
          <p:nvPr/>
        </p:nvGrpSpPr>
        <p:grpSpPr>
          <a:xfrm>
            <a:off x="1274030" y="2075750"/>
            <a:ext cx="4251677" cy="481350"/>
            <a:chOff x="1562264" y="2075750"/>
            <a:chExt cx="4251677" cy="48135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562264"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562264"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308674"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p:gr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on trouve un lien direct entre le vecteur vitesse et le gradient de la pression (11)</a:t>
            </a:r>
          </a:p>
        </p:txBody>
      </p:sp>
      <p:grpSp>
        <p:nvGrpSpPr>
          <p:cNvPr id="17" name="Groupe 16">
            <a:extLst>
              <a:ext uri="{FF2B5EF4-FFF2-40B4-BE49-F238E27FC236}">
                <a16:creationId xmlns:a16="http://schemas.microsoft.com/office/drawing/2014/main" id="{FE77C47E-3612-49DE-A2A1-FF114A4E2FE5}"/>
              </a:ext>
            </a:extLst>
          </p:cNvPr>
          <p:cNvGrpSpPr/>
          <p:nvPr/>
        </p:nvGrpSpPr>
        <p:grpSpPr>
          <a:xfrm>
            <a:off x="251891" y="4849922"/>
            <a:ext cx="6477616" cy="639406"/>
            <a:chOff x="251891" y="4849922"/>
            <a:chExt cx="6477616" cy="639406"/>
          </a:xfrm>
        </p:grpSpPr>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965036"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965036"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grpSp>
      <p:sp>
        <p:nvSpPr>
          <p:cNvPr id="18" name="ZoneTexte 17">
            <a:extLst>
              <a:ext uri="{FF2B5EF4-FFF2-40B4-BE49-F238E27FC236}">
                <a16:creationId xmlns:a16="http://schemas.microsoft.com/office/drawing/2014/main" id="{95535BD2-77D6-4A5D-A160-2A9840442EF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p:grpSp>
        <p:nvGrpSpPr>
          <p:cNvPr id="7" name="Groupe 6">
            <a:extLst>
              <a:ext uri="{FF2B5EF4-FFF2-40B4-BE49-F238E27FC236}">
                <a16:creationId xmlns:a16="http://schemas.microsoft.com/office/drawing/2014/main" id="{CFD8F19D-6773-46D5-9909-24122EC36D9A}"/>
              </a:ext>
            </a:extLst>
          </p:cNvPr>
          <p:cNvGrpSpPr/>
          <p:nvPr/>
        </p:nvGrpSpPr>
        <p:grpSpPr>
          <a:xfrm>
            <a:off x="455643" y="2450289"/>
            <a:ext cx="4856765" cy="917046"/>
            <a:chOff x="455643" y="2331767"/>
            <a:chExt cx="4856765" cy="91704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331767"/>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331767"/>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68925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gr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grpSp>
        <p:nvGrpSpPr>
          <p:cNvPr id="19" name="Groupe 18">
            <a:extLst>
              <a:ext uri="{FF2B5EF4-FFF2-40B4-BE49-F238E27FC236}">
                <a16:creationId xmlns:a16="http://schemas.microsoft.com/office/drawing/2014/main" id="{C758A252-8DEC-45BB-96AE-9691F144C9D3}"/>
              </a:ext>
            </a:extLst>
          </p:cNvPr>
          <p:cNvGrpSpPr/>
          <p:nvPr/>
        </p:nvGrpSpPr>
        <p:grpSpPr>
          <a:xfrm>
            <a:off x="2193930" y="5578129"/>
            <a:ext cx="2778955" cy="567463"/>
            <a:chOff x="2428950" y="5601756"/>
            <a:chExt cx="2778955" cy="567463"/>
          </a:xfrm>
        </p:grpSpPr>
        <p:sp>
          <p:nvSpPr>
            <p:cNvPr id="16" name="ZoneTexte 15">
              <a:extLst>
                <a:ext uri="{FF2B5EF4-FFF2-40B4-BE49-F238E27FC236}">
                  <a16:creationId xmlns:a16="http://schemas.microsoft.com/office/drawing/2014/main" id="{BF3A9947-212A-4C67-AA15-352DE5F5DD32}"/>
                </a:ext>
              </a:extLst>
            </p:cNvPr>
            <p:cNvSpPr txBox="1"/>
            <p:nvPr/>
          </p:nvSpPr>
          <p:spPr>
            <a:xfrm>
              <a:off x="4574398" y="570082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428950" y="5601756"/>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428950" y="5601756"/>
                  <a:ext cx="2029658" cy="567463"/>
                </a:xfrm>
                <a:prstGeom prst="rect">
                  <a:avLst/>
                </a:prstGeom>
                <a:blipFill>
                  <a:blip r:embed="rId5"/>
                  <a:stretch>
                    <a:fillRect/>
                  </a:stretch>
                </a:blipFill>
              </p:spPr>
              <p:txBody>
                <a:bodyPr/>
                <a:lstStyle/>
                <a:p>
                  <a:r>
                    <a:rPr lang="fr-CA">
                      <a:noFill/>
                    </a:rPr>
                    <a:t> </a:t>
                  </a:r>
                </a:p>
              </p:txBody>
            </p:sp>
          </mc:Fallback>
        </mc:AlternateContent>
      </p:grpSp>
      <p:grpSp>
        <p:nvGrpSpPr>
          <p:cNvPr id="20" name="Groupe 19">
            <a:extLst>
              <a:ext uri="{FF2B5EF4-FFF2-40B4-BE49-F238E27FC236}">
                <a16:creationId xmlns:a16="http://schemas.microsoft.com/office/drawing/2014/main" id="{413479F3-020E-46A7-9CB2-2ACB261815CF}"/>
              </a:ext>
            </a:extLst>
          </p:cNvPr>
          <p:cNvGrpSpPr/>
          <p:nvPr/>
        </p:nvGrpSpPr>
        <p:grpSpPr>
          <a:xfrm>
            <a:off x="1537160" y="4806592"/>
            <a:ext cx="4730078" cy="627929"/>
            <a:chOff x="1723233" y="4705896"/>
            <a:chExt cx="4730078" cy="627929"/>
          </a:xfrm>
        </p:grpSpPr>
        <p:sp>
          <p:nvSpPr>
            <p:cNvPr id="15" name="ZoneTexte 14">
              <a:extLst>
                <a:ext uri="{FF2B5EF4-FFF2-40B4-BE49-F238E27FC236}">
                  <a16:creationId xmlns:a16="http://schemas.microsoft.com/office/drawing/2014/main" id="{4F70FE0E-F6EE-4C25-86CC-98E703711DE2}"/>
                </a:ext>
              </a:extLst>
            </p:cNvPr>
            <p:cNvSpPr txBox="1"/>
            <p:nvPr/>
          </p:nvSpPr>
          <p:spPr>
            <a:xfrm>
              <a:off x="5819804" y="4835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723233" y="4705896"/>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723233" y="4705896"/>
                  <a:ext cx="4096571" cy="627929"/>
                </a:xfrm>
                <a:prstGeom prst="rect">
                  <a:avLst/>
                </a:prstGeom>
                <a:blipFill>
                  <a:blip r:embed="rId6"/>
                  <a:stretch>
                    <a:fillRect/>
                  </a:stretch>
                </a:blipFill>
              </p:spPr>
              <p:txBody>
                <a:bodyPr/>
                <a:lstStyle/>
                <a:p>
                  <a:r>
                    <a:rPr lang="fr-CA">
                      <a:noFill/>
                    </a:rPr>
                    <a:t> </a:t>
                  </a:r>
                </a:p>
              </p:txBody>
            </p:sp>
          </mc:Fallback>
        </mc:AlternateContent>
      </p:grpSp>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7"/>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
        <p:nvSpPr>
          <p:cNvPr id="22" name="ZoneTexte 21">
            <a:extLst>
              <a:ext uri="{FF2B5EF4-FFF2-40B4-BE49-F238E27FC236}">
                <a16:creationId xmlns:a16="http://schemas.microsoft.com/office/drawing/2014/main" id="{643CFBC5-9D9A-4E82-B82C-8E09B3378DF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
        <p:nvSpPr>
          <p:cNvPr id="6" name="ZoneTexte 5">
            <a:extLst>
              <a:ext uri="{FF2B5EF4-FFF2-40B4-BE49-F238E27FC236}">
                <a16:creationId xmlns:a16="http://schemas.microsoft.com/office/drawing/2014/main" id="{F519A455-BE98-43CF-8FC9-BF31DB40603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3" name="Rectangle 2">
            <a:extLst>
              <a:ext uri="{FF2B5EF4-FFF2-40B4-BE49-F238E27FC236}">
                <a16:creationId xmlns:a16="http://schemas.microsoft.com/office/drawing/2014/main" id="{BA0A46BD-0FD2-481A-AB72-F6E2A27E0618}"/>
              </a:ext>
            </a:extLst>
          </p:cNvPr>
          <p:cNvSpPr/>
          <p:nvPr/>
        </p:nvSpPr>
        <p:spPr>
          <a:xfrm>
            <a:off x="6151927" y="325509"/>
            <a:ext cx="6096000" cy="369332"/>
          </a:xfrm>
          <a:prstGeom prst="rect">
            <a:avLst/>
          </a:prstGeom>
        </p:spPr>
        <p:txBody>
          <a:bodyPr>
            <a:spAutoFit/>
          </a:bodyPr>
          <a:lstStyle/>
          <a:p>
            <a:r>
              <a:rPr lang="fr-FR" dirty="0"/>
              <a:t>Valeurs typiques de la géométrie et des matériaux</a:t>
            </a:r>
            <a:endParaRPr lang="fr-CA" dirty="0"/>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fig.5.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
        <p:nvSpPr>
          <p:cNvPr id="24" name="ZoneTexte 23">
            <a:extLst>
              <a:ext uri="{FF2B5EF4-FFF2-40B4-BE49-F238E27FC236}">
                <a16:creationId xmlns:a16="http://schemas.microsoft.com/office/drawing/2014/main" id="{4DED6EF5-8A57-4879-9C9E-ED7A166D79C8}"/>
              </a:ext>
            </a:extLst>
          </p:cNvPr>
          <p:cNvSpPr txBox="1"/>
          <p:nvPr/>
        </p:nvSpPr>
        <p:spPr>
          <a:xfrm>
            <a:off x="361950" y="6381750"/>
            <a:ext cx="2057400" cy="369332"/>
          </a:xfrm>
          <a:prstGeom prst="rect">
            <a:avLst/>
          </a:prstGeom>
          <a:noFill/>
        </p:spPr>
        <p:txBody>
          <a:bodyPr wrap="square" rtlCol="0">
            <a:spAutoFit/>
          </a:bodyPr>
          <a:lstStyle/>
          <a:p>
            <a:r>
              <a:rPr lang="fr-CA" dirty="0">
                <a:solidFill>
                  <a:srgbClr val="FF0000"/>
                </a:solidFill>
                <a:highlight>
                  <a:srgbClr val="FFFF00"/>
                </a:highlight>
              </a:rPr>
              <a:t>JM (4min max)</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3203</TotalTime>
  <Words>3220</Words>
  <Application>Microsoft Macintosh PowerPoint</Application>
  <PresentationFormat>Grand écran</PresentationFormat>
  <Paragraphs>316</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Pierre-Luc Thériault</cp:lastModifiedBy>
  <cp:revision>106</cp:revision>
  <dcterms:created xsi:type="dcterms:W3CDTF">2020-04-07T21:22:56Z</dcterms:created>
  <dcterms:modified xsi:type="dcterms:W3CDTF">2020-04-16T13:22:53Z</dcterms:modified>
</cp:coreProperties>
</file>